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Bricolage Grotesque Light"/>
      <p:regular r:id="rId27"/>
      <p:bold r:id="rId28"/>
    </p:embeddedFont>
    <p:embeddedFont>
      <p:font typeface="Bricolage Grotesque SemiBold"/>
      <p:regular r:id="rId29"/>
      <p:bold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Bricolage Grotesque ExtraBold"/>
      <p:bold r:id="rId35"/>
    </p:embeddedFont>
    <p:embeddedFont>
      <p:font typeface="Bricolage Grotesque"/>
      <p:regular r:id="rId36"/>
      <p:bold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">
          <p15:clr>
            <a:srgbClr val="747775"/>
          </p15:clr>
        </p15:guide>
        <p15:guide id="2" pos="324">
          <p15:clr>
            <a:srgbClr val="747775"/>
          </p15:clr>
        </p15:guide>
        <p15:guide id="3" pos="5433">
          <p15:clr>
            <a:srgbClr val="747775"/>
          </p15:clr>
        </p15:guide>
        <p15:guide id="4" orient="horz" pos="291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" orient="horz"/>
        <p:guide pos="324"/>
        <p:guide pos="5433"/>
        <p:guide pos="291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4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BricolageGrotesqueLight-bold.fntdata"/><Relationship Id="rId27" Type="http://schemas.openxmlformats.org/officeDocument/2006/relationships/font" Target="fonts/BricolageGrotesqueLigh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BricolageGrotesque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BricolageGrotesqueSemiBold-bold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7.xml"/><Relationship Id="rId35" Type="http://schemas.openxmlformats.org/officeDocument/2006/relationships/font" Target="fonts/BricolageGrotesqueExtraBold-bold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BricolageGrotesque-bold.fntdata"/><Relationship Id="rId14" Type="http://schemas.openxmlformats.org/officeDocument/2006/relationships/slide" Target="slides/slide8.xml"/><Relationship Id="rId36" Type="http://schemas.openxmlformats.org/officeDocument/2006/relationships/font" Target="fonts/BricolageGrotesque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bold.fntdata"/><Relationship Id="rId16" Type="http://schemas.openxmlformats.org/officeDocument/2006/relationships/slide" Target="slides/slide10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17e88e9cc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f17e88e9cc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947392a0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5947392a0b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947392a0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5947392a0b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947392a0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5947392a0b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947392a0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5947392a0b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947392a0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5947392a0b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947392a0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5947392a0b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947392a0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5947392a0b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947392a0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5947392a0b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8755672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587556722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f17e88e9cc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f17e88e9cc_1_4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17e88e9cc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f17e88e9cc_1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3e3ba93a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3e3ba93a78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76c1dc1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576c1dc17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479a7321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5479a73218_0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947392a0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5947392a0b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479a7321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5479a73218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947392a0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5947392a0b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947392a0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5947392a0b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8350b5d5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58350b5d54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6.jp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4.png"/><Relationship Id="rId8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2391086" y="4141671"/>
            <a:ext cx="1611808" cy="751786"/>
            <a:chOff x="2391086" y="4141671"/>
            <a:chExt cx="1611808" cy="751786"/>
          </a:xfrm>
        </p:grpSpPr>
        <p:sp>
          <p:nvSpPr>
            <p:cNvPr id="130" name="Google Shape;130;p25"/>
            <p:cNvSpPr/>
            <p:nvPr/>
          </p:nvSpPr>
          <p:spPr>
            <a:xfrm>
              <a:off x="2391086" y="4141671"/>
              <a:ext cx="1611808" cy="487472"/>
            </a:xfrm>
            <a:custGeom>
              <a:rect b="b" l="l" r="r" t="t"/>
              <a:pathLst>
                <a:path extrusionOk="0" h="249321" w="824370">
                  <a:moveTo>
                    <a:pt x="122481" y="0"/>
                  </a:moveTo>
                  <a:lnTo>
                    <a:pt x="701888" y="0"/>
                  </a:lnTo>
                  <a:cubicBezTo>
                    <a:pt x="769533" y="0"/>
                    <a:pt x="824370" y="54837"/>
                    <a:pt x="824370" y="122481"/>
                  </a:cubicBezTo>
                  <a:lnTo>
                    <a:pt x="824370" y="126840"/>
                  </a:lnTo>
                  <a:cubicBezTo>
                    <a:pt x="824370" y="159324"/>
                    <a:pt x="811465" y="190477"/>
                    <a:pt x="788496" y="213447"/>
                  </a:cubicBezTo>
                  <a:cubicBezTo>
                    <a:pt x="765526" y="236417"/>
                    <a:pt x="734372" y="249321"/>
                    <a:pt x="701888" y="249321"/>
                  </a:cubicBezTo>
                  <a:lnTo>
                    <a:pt x="122481" y="249321"/>
                  </a:lnTo>
                  <a:cubicBezTo>
                    <a:pt x="89997" y="249321"/>
                    <a:pt x="58844" y="236417"/>
                    <a:pt x="35874" y="213447"/>
                  </a:cubicBezTo>
                  <a:cubicBezTo>
                    <a:pt x="12904" y="190477"/>
                    <a:pt x="0" y="159324"/>
                    <a:pt x="0" y="126840"/>
                  </a:cubicBezTo>
                  <a:lnTo>
                    <a:pt x="0" y="122481"/>
                  </a:lnTo>
                  <a:cubicBezTo>
                    <a:pt x="0" y="89997"/>
                    <a:pt x="12904" y="58844"/>
                    <a:pt x="35874" y="35874"/>
                  </a:cubicBezTo>
                  <a:cubicBezTo>
                    <a:pt x="58844" y="12904"/>
                    <a:pt x="89997" y="0"/>
                    <a:pt x="122481" y="0"/>
                  </a:cubicBezTo>
                  <a:close/>
                </a:path>
              </a:pathLst>
            </a:custGeom>
            <a:solidFill>
              <a:srgbClr val="D92D20"/>
            </a:solidFill>
            <a:ln cap="rnd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5"/>
            <p:cNvSpPr txBox="1"/>
            <p:nvPr/>
          </p:nvSpPr>
          <p:spPr>
            <a:xfrm>
              <a:off x="2391086" y="4234787"/>
              <a:ext cx="1611808" cy="394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650" lIns="24650" spcFirstLastPara="1" rIns="24650" wrap="square" tIns="2465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5"/>
            <p:cNvSpPr txBox="1"/>
            <p:nvPr/>
          </p:nvSpPr>
          <p:spPr>
            <a:xfrm>
              <a:off x="2604645" y="4216057"/>
              <a:ext cx="11847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2200" u="none" cap="none" strike="noStrike">
                  <a:solidFill>
                    <a:srgbClr val="FFFFFF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Lesson </a:t>
              </a:r>
              <a:r>
                <a:rPr lang="en" sz="2200">
                  <a:solidFill>
                    <a:srgbClr val="FFFFFF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3</a:t>
              </a:r>
              <a:endParaRPr sz="700"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endParaRPr>
            </a:p>
          </p:txBody>
        </p:sp>
      </p:grpSp>
      <p:grpSp>
        <p:nvGrpSpPr>
          <p:cNvPr id="133" name="Google Shape;133;p25"/>
          <p:cNvGrpSpPr/>
          <p:nvPr/>
        </p:nvGrpSpPr>
        <p:grpSpPr>
          <a:xfrm>
            <a:off x="490249" y="4141675"/>
            <a:ext cx="1806548" cy="487472"/>
            <a:chOff x="490250" y="4141675"/>
            <a:chExt cx="1806548" cy="487472"/>
          </a:xfrm>
        </p:grpSpPr>
        <p:sp>
          <p:nvSpPr>
            <p:cNvPr id="134" name="Google Shape;134;p25"/>
            <p:cNvSpPr/>
            <p:nvPr/>
          </p:nvSpPr>
          <p:spPr>
            <a:xfrm>
              <a:off x="490250" y="4141675"/>
              <a:ext cx="1806548" cy="487472"/>
            </a:xfrm>
            <a:custGeom>
              <a:rect b="b" l="l" r="r" t="t"/>
              <a:pathLst>
                <a:path extrusionOk="0" h="249321" w="824268">
                  <a:moveTo>
                    <a:pt x="122496" y="0"/>
                  </a:moveTo>
                  <a:lnTo>
                    <a:pt x="701772" y="0"/>
                  </a:lnTo>
                  <a:cubicBezTo>
                    <a:pt x="734260" y="0"/>
                    <a:pt x="765417" y="12906"/>
                    <a:pt x="788390" y="35878"/>
                  </a:cubicBezTo>
                  <a:cubicBezTo>
                    <a:pt x="811362" y="58851"/>
                    <a:pt x="824268" y="90008"/>
                    <a:pt x="824268" y="122496"/>
                  </a:cubicBezTo>
                  <a:lnTo>
                    <a:pt x="824268" y="126825"/>
                  </a:lnTo>
                  <a:cubicBezTo>
                    <a:pt x="824268" y="194477"/>
                    <a:pt x="769424" y="249321"/>
                    <a:pt x="701772" y="249321"/>
                  </a:cubicBezTo>
                  <a:lnTo>
                    <a:pt x="122496" y="249321"/>
                  </a:lnTo>
                  <a:cubicBezTo>
                    <a:pt x="90008" y="249321"/>
                    <a:pt x="58851" y="236415"/>
                    <a:pt x="35878" y="213443"/>
                  </a:cubicBezTo>
                  <a:cubicBezTo>
                    <a:pt x="12906" y="190470"/>
                    <a:pt x="0" y="159313"/>
                    <a:pt x="0" y="126825"/>
                  </a:cubicBezTo>
                  <a:lnTo>
                    <a:pt x="0" y="122496"/>
                  </a:lnTo>
                  <a:cubicBezTo>
                    <a:pt x="0" y="90008"/>
                    <a:pt x="12906" y="58851"/>
                    <a:pt x="35878" y="35878"/>
                  </a:cubicBezTo>
                  <a:cubicBezTo>
                    <a:pt x="58851" y="12906"/>
                    <a:pt x="90008" y="0"/>
                    <a:pt x="122496" y="0"/>
                  </a:cubicBezTo>
                  <a:close/>
                </a:path>
              </a:pathLst>
            </a:custGeom>
            <a:solidFill>
              <a:srgbClr val="D92D20"/>
            </a:solidFill>
            <a:ln cap="rnd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5"/>
            <p:cNvSpPr txBox="1"/>
            <p:nvPr/>
          </p:nvSpPr>
          <p:spPr>
            <a:xfrm>
              <a:off x="490249" y="4234791"/>
              <a:ext cx="1806548" cy="394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650" lIns="24650" spcFirstLastPara="1" rIns="24650" wrap="square" tIns="2465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5"/>
            <p:cNvSpPr txBox="1"/>
            <p:nvPr/>
          </p:nvSpPr>
          <p:spPr>
            <a:xfrm>
              <a:off x="539424" y="4216061"/>
              <a:ext cx="1708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DA K6</a:t>
              </a:r>
              <a:endParaRPr sz="2200">
                <a:solidFill>
                  <a:srgbClr val="FFFFFF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endParaRPr>
            </a:p>
          </p:txBody>
        </p:sp>
      </p:grpSp>
      <p:sp>
        <p:nvSpPr>
          <p:cNvPr id="137" name="Google Shape;137;p25"/>
          <p:cNvSpPr/>
          <p:nvPr/>
        </p:nvSpPr>
        <p:spPr>
          <a:xfrm>
            <a:off x="514350" y="514350"/>
            <a:ext cx="1310733" cy="467098"/>
          </a:xfrm>
          <a:custGeom>
            <a:rect b="b" l="l" r="r" t="t"/>
            <a:pathLst>
              <a:path extrusionOk="0" h="934195" w="2621466">
                <a:moveTo>
                  <a:pt x="0" y="0"/>
                </a:moveTo>
                <a:lnTo>
                  <a:pt x="2621466" y="0"/>
                </a:lnTo>
                <a:lnTo>
                  <a:pt x="2621466" y="934195"/>
                </a:lnTo>
                <a:lnTo>
                  <a:pt x="0" y="934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25"/>
          <p:cNvSpPr txBox="1"/>
          <p:nvPr/>
        </p:nvSpPr>
        <p:spPr>
          <a:xfrm>
            <a:off x="490250" y="2012950"/>
            <a:ext cx="5589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Lesson 17 - Advanced BI</a:t>
            </a:r>
            <a:endParaRPr b="1" sz="2700">
              <a:solidFill>
                <a:schemeClr val="dk1"/>
              </a:solidFill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6557038" y="3914077"/>
            <a:ext cx="1806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Created by Huydata</a:t>
            </a:r>
            <a:endParaRPr b="1" sz="1200">
              <a:solidFill>
                <a:srgbClr val="11111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140" name="Google Shape;140;p25"/>
          <p:cNvGrpSpPr/>
          <p:nvPr/>
        </p:nvGrpSpPr>
        <p:grpSpPr>
          <a:xfrm>
            <a:off x="6290611" y="530578"/>
            <a:ext cx="2339039" cy="201614"/>
            <a:chOff x="0" y="-38100"/>
            <a:chExt cx="6237436" cy="537637"/>
          </a:xfrm>
        </p:grpSpPr>
        <p:sp>
          <p:nvSpPr>
            <p:cNvPr id="141" name="Google Shape;141;p25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2" name="Google Shape;142;p25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143" name="Google Shape;143;p25"/>
          <p:cNvSpPr txBox="1"/>
          <p:nvPr/>
        </p:nvSpPr>
        <p:spPr>
          <a:xfrm>
            <a:off x="8624146" y="4794717"/>
            <a:ext cx="316445" cy="1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4B4B4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700"/>
          </a:p>
        </p:txBody>
      </p:sp>
      <p:sp>
        <p:nvSpPr>
          <p:cNvPr id="144" name="Google Shape;144;p25"/>
          <p:cNvSpPr txBox="1"/>
          <p:nvPr/>
        </p:nvSpPr>
        <p:spPr>
          <a:xfrm>
            <a:off x="6296116" y="4154296"/>
            <a:ext cx="2328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2D20"/>
                </a:solidFill>
              </a:rPr>
              <a:t>huynt@fullstackdatascience.com</a:t>
            </a:r>
            <a:endParaRPr sz="1100">
              <a:solidFill>
                <a:srgbClr val="D92D20"/>
              </a:solidFill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3075" y="1262749"/>
            <a:ext cx="2023500" cy="202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34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4</a:t>
            </a:r>
            <a:endParaRPr sz="700"/>
          </a:p>
        </p:txBody>
      </p:sp>
      <p:sp>
        <p:nvSpPr>
          <p:cNvPr id="237" name="Google Shape;237;p34"/>
          <p:cNvSpPr txBox="1"/>
          <p:nvPr/>
        </p:nvSpPr>
        <p:spPr>
          <a:xfrm>
            <a:off x="514350" y="514353"/>
            <a:ext cx="6936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Flow</a:t>
            </a:r>
            <a:endParaRPr b="1" sz="3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338753"/>
            <a:ext cx="8839197" cy="1920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35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4</a:t>
            </a:r>
            <a:endParaRPr sz="700"/>
          </a:p>
        </p:txBody>
      </p:sp>
      <p:sp>
        <p:nvSpPr>
          <p:cNvPr id="245" name="Google Shape;245;p35"/>
          <p:cNvSpPr txBox="1"/>
          <p:nvPr/>
        </p:nvSpPr>
        <p:spPr>
          <a:xfrm>
            <a:off x="514350" y="514353"/>
            <a:ext cx="6936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Grid System</a:t>
            </a:r>
            <a:endParaRPr b="1" sz="3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175" y="990575"/>
            <a:ext cx="7115501" cy="40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36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4</a:t>
            </a:r>
            <a:endParaRPr sz="700"/>
          </a:p>
        </p:txBody>
      </p:sp>
      <p:sp>
        <p:nvSpPr>
          <p:cNvPr id="253" name="Google Shape;253;p36"/>
          <p:cNvSpPr txBox="1"/>
          <p:nvPr/>
        </p:nvSpPr>
        <p:spPr>
          <a:xfrm>
            <a:off x="514350" y="438153"/>
            <a:ext cx="6936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Scanning Flow</a:t>
            </a:r>
            <a:endParaRPr b="1" sz="3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100" y="946178"/>
            <a:ext cx="6899462" cy="3880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37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4</a:t>
            </a:r>
            <a:endParaRPr sz="700"/>
          </a:p>
        </p:txBody>
      </p:sp>
      <p:sp>
        <p:nvSpPr>
          <p:cNvPr id="261" name="Google Shape;261;p37"/>
          <p:cNvSpPr txBox="1"/>
          <p:nvPr/>
        </p:nvSpPr>
        <p:spPr>
          <a:xfrm>
            <a:off x="514350" y="438153"/>
            <a:ext cx="6936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Choose the right chart</a:t>
            </a:r>
            <a:endParaRPr b="1" sz="3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2400" y="1022378"/>
            <a:ext cx="4206301" cy="3957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8" name="Google Shape;268;p38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4</a:t>
            </a:r>
            <a:endParaRPr sz="700"/>
          </a:p>
        </p:txBody>
      </p:sp>
      <p:sp>
        <p:nvSpPr>
          <p:cNvPr id="269" name="Google Shape;269;p38"/>
          <p:cNvSpPr txBox="1"/>
          <p:nvPr/>
        </p:nvSpPr>
        <p:spPr>
          <a:xfrm>
            <a:off x="514350" y="438153"/>
            <a:ext cx="6936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Choose the right chart</a:t>
            </a:r>
            <a:endParaRPr b="1" sz="3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70" name="Google Shape;2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75" y="1248651"/>
            <a:ext cx="8145301" cy="31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39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4</a:t>
            </a:r>
            <a:endParaRPr sz="700"/>
          </a:p>
        </p:txBody>
      </p:sp>
      <p:sp>
        <p:nvSpPr>
          <p:cNvPr id="277" name="Google Shape;277;p39"/>
          <p:cNvSpPr txBox="1"/>
          <p:nvPr/>
        </p:nvSpPr>
        <p:spPr>
          <a:xfrm>
            <a:off x="514350" y="438153"/>
            <a:ext cx="6936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Choose the right chart</a:t>
            </a:r>
            <a:endParaRPr b="1" sz="3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00" y="1273950"/>
            <a:ext cx="8208801" cy="312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40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4</a:t>
            </a:r>
            <a:endParaRPr sz="700"/>
          </a:p>
        </p:txBody>
      </p:sp>
      <p:sp>
        <p:nvSpPr>
          <p:cNvPr id="285" name="Google Shape;285;p40"/>
          <p:cNvSpPr txBox="1"/>
          <p:nvPr/>
        </p:nvSpPr>
        <p:spPr>
          <a:xfrm>
            <a:off x="514350" y="438153"/>
            <a:ext cx="6936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Choose the right chart</a:t>
            </a:r>
            <a:endParaRPr b="1" sz="3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86" name="Google Shape;2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49" y="1121000"/>
            <a:ext cx="8153926" cy="33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41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4</a:t>
            </a:r>
            <a:endParaRPr sz="700"/>
          </a:p>
        </p:txBody>
      </p:sp>
      <p:sp>
        <p:nvSpPr>
          <p:cNvPr id="293" name="Google Shape;293;p41"/>
          <p:cNvSpPr txBox="1"/>
          <p:nvPr/>
        </p:nvSpPr>
        <p:spPr>
          <a:xfrm>
            <a:off x="514350" y="438153"/>
            <a:ext cx="6936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Choose the right chart</a:t>
            </a:r>
            <a:endParaRPr b="1" sz="3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94" name="Google Shape;29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33953"/>
            <a:ext cx="8839199" cy="3545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p42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4</a:t>
            </a:r>
            <a:endParaRPr sz="700"/>
          </a:p>
        </p:txBody>
      </p:sp>
      <p:sp>
        <p:nvSpPr>
          <p:cNvPr id="301" name="Google Shape;301;p42"/>
          <p:cNvSpPr txBox="1"/>
          <p:nvPr/>
        </p:nvSpPr>
        <p:spPr>
          <a:xfrm>
            <a:off x="514350" y="438153"/>
            <a:ext cx="6936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Choose the right chart</a:t>
            </a:r>
            <a:endParaRPr b="1" sz="3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302" name="Google Shape;30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663" y="1022378"/>
            <a:ext cx="7424665" cy="3957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/>
          <p:nvPr/>
        </p:nvSpPr>
        <p:spPr>
          <a:xfrm>
            <a:off x="3973468" y="514350"/>
            <a:ext cx="1084583" cy="386506"/>
          </a:xfrm>
          <a:custGeom>
            <a:rect b="b" l="l" r="r" t="t"/>
            <a:pathLst>
              <a:path extrusionOk="0" h="773012" w="2169166">
                <a:moveTo>
                  <a:pt x="0" y="0"/>
                </a:moveTo>
                <a:lnTo>
                  <a:pt x="2169167" y="0"/>
                </a:lnTo>
                <a:lnTo>
                  <a:pt x="2169167" y="773012"/>
                </a:lnTo>
                <a:lnTo>
                  <a:pt x="0" y="773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08" name="Google Shape;308;p43"/>
          <p:cNvGrpSpPr/>
          <p:nvPr/>
        </p:nvGrpSpPr>
        <p:grpSpPr>
          <a:xfrm>
            <a:off x="6290611" y="530578"/>
            <a:ext cx="2339039" cy="201614"/>
            <a:chOff x="0" y="-38100"/>
            <a:chExt cx="6237436" cy="537637"/>
          </a:xfrm>
        </p:grpSpPr>
        <p:sp>
          <p:nvSpPr>
            <p:cNvPr id="309" name="Google Shape;309;p43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10" name="Google Shape;310;p43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311" name="Google Shape;311;p43"/>
          <p:cNvSpPr/>
          <p:nvPr/>
        </p:nvSpPr>
        <p:spPr>
          <a:xfrm>
            <a:off x="514350" y="514350"/>
            <a:ext cx="3110979" cy="4114800"/>
          </a:xfrm>
          <a:custGeom>
            <a:rect b="b" l="l" r="r" t="t"/>
            <a:pathLst>
              <a:path extrusionOk="0" h="1274980" w="963944">
                <a:moveTo>
                  <a:pt x="0" y="0"/>
                </a:moveTo>
                <a:lnTo>
                  <a:pt x="963944" y="0"/>
                </a:lnTo>
                <a:lnTo>
                  <a:pt x="963944" y="1274980"/>
                </a:lnTo>
                <a:lnTo>
                  <a:pt x="0" y="127498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7565" r="-67568" t="0"/>
            </a:stretch>
          </a:blipFill>
          <a:ln>
            <a:noFill/>
          </a:ln>
        </p:spPr>
      </p:sp>
      <p:sp>
        <p:nvSpPr>
          <p:cNvPr id="312" name="Google Shape;312;p43"/>
          <p:cNvSpPr txBox="1"/>
          <p:nvPr/>
        </p:nvSpPr>
        <p:spPr>
          <a:xfrm>
            <a:off x="3978300" y="1623300"/>
            <a:ext cx="440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6000" u="none" cap="none" strike="noStrike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References</a:t>
            </a:r>
            <a:endParaRPr b="1" sz="1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11</a:t>
            </a:r>
            <a:endParaRPr sz="700"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26"/>
          <p:cNvGrpSpPr/>
          <p:nvPr/>
        </p:nvGrpSpPr>
        <p:grpSpPr>
          <a:xfrm>
            <a:off x="0" y="0"/>
            <a:ext cx="3951735" cy="5143500"/>
            <a:chOff x="0" y="0"/>
            <a:chExt cx="2085058" cy="2713870"/>
          </a:xfrm>
        </p:grpSpPr>
        <p:sp>
          <p:nvSpPr>
            <p:cNvPr id="151" name="Google Shape;151;p26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2" name="Google Shape;152;p26"/>
            <p:cNvSpPr txBox="1"/>
            <p:nvPr/>
          </p:nvSpPr>
          <p:spPr>
            <a:xfrm>
              <a:off x="0" y="47625"/>
              <a:ext cx="2085058" cy="26662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26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26"/>
          <p:cNvSpPr txBox="1"/>
          <p:nvPr/>
        </p:nvSpPr>
        <p:spPr>
          <a:xfrm>
            <a:off x="514350" y="547567"/>
            <a:ext cx="3437400" cy="21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7000" u="none" cap="none" strike="noStrike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Learn</a:t>
            </a:r>
            <a:endParaRPr sz="700"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7000" u="none" cap="none" strike="noStrike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About</a:t>
            </a:r>
            <a:endParaRPr sz="700"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5070726" y="1914500"/>
            <a:ext cx="387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Generative AI</a:t>
            </a:r>
            <a:endParaRPr sz="2000">
              <a:solidFill>
                <a:srgbClr val="11111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4399915" y="1914507"/>
            <a:ext cx="59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02/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5070725" y="824375"/>
            <a:ext cx="453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Machine Learning in BI</a:t>
            </a:r>
            <a:endParaRPr sz="2000">
              <a:solidFill>
                <a:srgbClr val="11111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4399915" y="824365"/>
            <a:ext cx="599288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01/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159" name="Google Shape;159;p26"/>
          <p:cNvGrpSpPr/>
          <p:nvPr/>
        </p:nvGrpSpPr>
        <p:grpSpPr>
          <a:xfrm>
            <a:off x="4399915" y="4427536"/>
            <a:ext cx="2339039" cy="201614"/>
            <a:chOff x="0" y="-38100"/>
            <a:chExt cx="6237436" cy="537637"/>
          </a:xfrm>
        </p:grpSpPr>
        <p:sp>
          <p:nvSpPr>
            <p:cNvPr id="160" name="Google Shape;160;p26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1" name="Google Shape;161;p26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162" name="Google Shape;162;p26"/>
          <p:cNvSpPr txBox="1"/>
          <p:nvPr/>
        </p:nvSpPr>
        <p:spPr>
          <a:xfrm>
            <a:off x="8624146" y="4794717"/>
            <a:ext cx="316445" cy="1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4B4B4D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700"/>
          </a:p>
        </p:txBody>
      </p:sp>
      <p:sp>
        <p:nvSpPr>
          <p:cNvPr id="163" name="Google Shape;163;p26"/>
          <p:cNvSpPr txBox="1"/>
          <p:nvPr/>
        </p:nvSpPr>
        <p:spPr>
          <a:xfrm>
            <a:off x="5129801" y="3004625"/>
            <a:ext cx="387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Dashboard Visualization</a:t>
            </a:r>
            <a:endParaRPr sz="2000">
              <a:solidFill>
                <a:srgbClr val="11111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458990" y="3004632"/>
            <a:ext cx="59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</a:t>
            </a:r>
            <a:r>
              <a:rPr lang="en" sz="2000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3</a:t>
            </a: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/>
          <p:nvPr/>
        </p:nvSpPr>
        <p:spPr>
          <a:xfrm>
            <a:off x="392250" y="672375"/>
            <a:ext cx="8359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600" u="none" cap="none" strike="noStrike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Thank you</a:t>
            </a:r>
            <a:endParaRPr b="1" sz="128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319" name="Google Shape;319;p44"/>
          <p:cNvGrpSpPr/>
          <p:nvPr/>
        </p:nvGrpSpPr>
        <p:grpSpPr>
          <a:xfrm>
            <a:off x="0" y="2732251"/>
            <a:ext cx="9144174" cy="2411295"/>
            <a:chOff x="0" y="0"/>
            <a:chExt cx="4824658" cy="1272250"/>
          </a:xfrm>
        </p:grpSpPr>
        <p:sp>
          <p:nvSpPr>
            <p:cNvPr id="320" name="Google Shape;320;p44"/>
            <p:cNvSpPr/>
            <p:nvPr/>
          </p:nvSpPr>
          <p:spPr>
            <a:xfrm>
              <a:off x="0" y="0"/>
              <a:ext cx="4824658" cy="1272250"/>
            </a:xfrm>
            <a:custGeom>
              <a:rect b="b" l="l" r="r" t="t"/>
              <a:pathLst>
                <a:path extrusionOk="0" h="1272250" w="4824658">
                  <a:moveTo>
                    <a:pt x="0" y="0"/>
                  </a:moveTo>
                  <a:lnTo>
                    <a:pt x="4824658" y="0"/>
                  </a:lnTo>
                  <a:lnTo>
                    <a:pt x="4824658" y="1272250"/>
                  </a:lnTo>
                  <a:lnTo>
                    <a:pt x="0" y="127225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21" name="Google Shape;321;p44"/>
            <p:cNvSpPr txBox="1"/>
            <p:nvPr/>
          </p:nvSpPr>
          <p:spPr>
            <a:xfrm>
              <a:off x="0" y="47625"/>
              <a:ext cx="4824600" cy="12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2" name="Google Shape;322;p44"/>
          <p:cNvSpPr/>
          <p:nvPr/>
        </p:nvSpPr>
        <p:spPr>
          <a:xfrm>
            <a:off x="514350" y="2952874"/>
            <a:ext cx="2757246" cy="1951537"/>
          </a:xfrm>
          <a:custGeom>
            <a:rect b="b" l="l" r="r" t="t"/>
            <a:pathLst>
              <a:path extrusionOk="0" h="1028478" w="1453094">
                <a:moveTo>
                  <a:pt x="71565" y="0"/>
                </a:moveTo>
                <a:lnTo>
                  <a:pt x="1381530" y="0"/>
                </a:lnTo>
                <a:cubicBezTo>
                  <a:pt x="1400510" y="0"/>
                  <a:pt x="1418713" y="7540"/>
                  <a:pt x="1432134" y="20961"/>
                </a:cubicBezTo>
                <a:cubicBezTo>
                  <a:pt x="1445554" y="34382"/>
                  <a:pt x="1453094" y="52585"/>
                  <a:pt x="1453094" y="71565"/>
                </a:cubicBezTo>
                <a:lnTo>
                  <a:pt x="1453094" y="956913"/>
                </a:lnTo>
                <a:cubicBezTo>
                  <a:pt x="1453094" y="996438"/>
                  <a:pt x="1421054" y="1028478"/>
                  <a:pt x="1381530" y="1028478"/>
                </a:cubicBezTo>
                <a:lnTo>
                  <a:pt x="71565" y="1028478"/>
                </a:lnTo>
                <a:cubicBezTo>
                  <a:pt x="32041" y="1028478"/>
                  <a:pt x="0" y="996438"/>
                  <a:pt x="0" y="956913"/>
                </a:cubicBezTo>
                <a:lnTo>
                  <a:pt x="0" y="71565"/>
                </a:lnTo>
                <a:cubicBezTo>
                  <a:pt x="0" y="32041"/>
                  <a:pt x="32041" y="0"/>
                  <a:pt x="71565" y="0"/>
                </a:cubicBezTo>
                <a:close/>
              </a:path>
            </a:pathLst>
          </a:custGeom>
          <a:solidFill>
            <a:srgbClr val="F5F5F5"/>
          </a:solidFill>
          <a:ln cap="rnd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4"/>
          <p:cNvSpPr txBox="1"/>
          <p:nvPr/>
        </p:nvSpPr>
        <p:spPr>
          <a:xfrm>
            <a:off x="514350" y="3043287"/>
            <a:ext cx="27585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3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44"/>
          <p:cNvSpPr/>
          <p:nvPr/>
        </p:nvSpPr>
        <p:spPr>
          <a:xfrm>
            <a:off x="3469021" y="2952874"/>
            <a:ext cx="5158081" cy="1951537"/>
          </a:xfrm>
          <a:custGeom>
            <a:rect b="b" l="l" r="r" t="t"/>
            <a:pathLst>
              <a:path extrusionOk="0" h="1028478" w="2718356">
                <a:moveTo>
                  <a:pt x="38255" y="0"/>
                </a:moveTo>
                <a:lnTo>
                  <a:pt x="2680101" y="0"/>
                </a:lnTo>
                <a:cubicBezTo>
                  <a:pt x="2701229" y="0"/>
                  <a:pt x="2718356" y="17127"/>
                  <a:pt x="2718356" y="38255"/>
                </a:cubicBezTo>
                <a:lnTo>
                  <a:pt x="2718356" y="990223"/>
                </a:lnTo>
                <a:cubicBezTo>
                  <a:pt x="2718356" y="1000369"/>
                  <a:pt x="2714326" y="1010099"/>
                  <a:pt x="2707152" y="1017274"/>
                </a:cubicBezTo>
                <a:cubicBezTo>
                  <a:pt x="2699977" y="1024448"/>
                  <a:pt x="2690247" y="1028478"/>
                  <a:pt x="2680101" y="1028478"/>
                </a:cubicBezTo>
                <a:lnTo>
                  <a:pt x="38255" y="1028478"/>
                </a:lnTo>
                <a:cubicBezTo>
                  <a:pt x="17127" y="1028478"/>
                  <a:pt x="0" y="1011351"/>
                  <a:pt x="0" y="990223"/>
                </a:cubicBezTo>
                <a:lnTo>
                  <a:pt x="0" y="38255"/>
                </a:lnTo>
                <a:cubicBezTo>
                  <a:pt x="0" y="28109"/>
                  <a:pt x="4030" y="18379"/>
                  <a:pt x="11205" y="11205"/>
                </a:cubicBezTo>
                <a:cubicBezTo>
                  <a:pt x="18379" y="4030"/>
                  <a:pt x="28109" y="0"/>
                  <a:pt x="38255" y="0"/>
                </a:cubicBezTo>
                <a:close/>
              </a:path>
            </a:pathLst>
          </a:custGeom>
          <a:solidFill>
            <a:srgbClr val="F5F5F5"/>
          </a:solidFill>
          <a:ln cap="rnd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4"/>
          <p:cNvSpPr txBox="1"/>
          <p:nvPr/>
        </p:nvSpPr>
        <p:spPr>
          <a:xfrm>
            <a:off x="3983483" y="3124203"/>
            <a:ext cx="51606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3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4"/>
          <p:cNvSpPr/>
          <p:nvPr/>
        </p:nvSpPr>
        <p:spPr>
          <a:xfrm>
            <a:off x="763660" y="4427792"/>
            <a:ext cx="201359" cy="201358"/>
          </a:xfrm>
          <a:custGeom>
            <a:rect b="b" l="l" r="r" t="t"/>
            <a:pathLst>
              <a:path extrusionOk="0" h="402717" w="402717">
                <a:moveTo>
                  <a:pt x="0" y="0"/>
                </a:moveTo>
                <a:lnTo>
                  <a:pt x="402717" y="0"/>
                </a:lnTo>
                <a:lnTo>
                  <a:pt x="402717" y="402717"/>
                </a:lnTo>
                <a:lnTo>
                  <a:pt x="0" y="402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44"/>
          <p:cNvSpPr txBox="1"/>
          <p:nvPr/>
        </p:nvSpPr>
        <p:spPr>
          <a:xfrm>
            <a:off x="1047829" y="4472908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https://fullstackdatascience.com/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44"/>
          <p:cNvSpPr/>
          <p:nvPr/>
        </p:nvSpPr>
        <p:spPr>
          <a:xfrm>
            <a:off x="763660" y="3218220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44"/>
          <p:cNvSpPr txBox="1"/>
          <p:nvPr/>
        </p:nvSpPr>
        <p:spPr>
          <a:xfrm>
            <a:off x="1047829" y="3262670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096 574 90 25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44"/>
          <p:cNvSpPr txBox="1"/>
          <p:nvPr/>
        </p:nvSpPr>
        <p:spPr>
          <a:xfrm>
            <a:off x="1047829" y="4069051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fullstackdatascience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44"/>
          <p:cNvSpPr/>
          <p:nvPr/>
        </p:nvSpPr>
        <p:spPr>
          <a:xfrm>
            <a:off x="763660" y="4024601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44"/>
          <p:cNvSpPr txBox="1"/>
          <p:nvPr/>
        </p:nvSpPr>
        <p:spPr>
          <a:xfrm>
            <a:off x="1047829" y="3665861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info@robusto.ai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44"/>
          <p:cNvSpPr/>
          <p:nvPr/>
        </p:nvSpPr>
        <p:spPr>
          <a:xfrm>
            <a:off x="763660" y="3621411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34" name="Google Shape;334;p44"/>
          <p:cNvGrpSpPr/>
          <p:nvPr/>
        </p:nvGrpSpPr>
        <p:grpSpPr>
          <a:xfrm>
            <a:off x="5363205" y="3227857"/>
            <a:ext cx="58275" cy="1401266"/>
            <a:chOff x="0" y="0"/>
            <a:chExt cx="30697" cy="738130"/>
          </a:xfrm>
        </p:grpSpPr>
        <p:sp>
          <p:nvSpPr>
            <p:cNvPr id="335" name="Google Shape;335;p44"/>
            <p:cNvSpPr/>
            <p:nvPr/>
          </p:nvSpPr>
          <p:spPr>
            <a:xfrm>
              <a:off x="0" y="0"/>
              <a:ext cx="30697" cy="738130"/>
            </a:xfrm>
            <a:custGeom>
              <a:rect b="b" l="l" r="r" t="t"/>
              <a:pathLst>
                <a:path extrusionOk="0" h="738130" w="30697">
                  <a:moveTo>
                    <a:pt x="15348" y="0"/>
                  </a:moveTo>
                  <a:lnTo>
                    <a:pt x="15348" y="0"/>
                  </a:lnTo>
                  <a:cubicBezTo>
                    <a:pt x="19419" y="0"/>
                    <a:pt x="23323" y="1617"/>
                    <a:pt x="26201" y="4495"/>
                  </a:cubicBezTo>
                  <a:cubicBezTo>
                    <a:pt x="29080" y="7374"/>
                    <a:pt x="30697" y="11278"/>
                    <a:pt x="30697" y="15348"/>
                  </a:cubicBezTo>
                  <a:lnTo>
                    <a:pt x="30697" y="722781"/>
                  </a:lnTo>
                  <a:cubicBezTo>
                    <a:pt x="30697" y="726852"/>
                    <a:pt x="29080" y="730756"/>
                    <a:pt x="26201" y="733634"/>
                  </a:cubicBezTo>
                  <a:cubicBezTo>
                    <a:pt x="23323" y="736512"/>
                    <a:pt x="19419" y="738130"/>
                    <a:pt x="15348" y="738130"/>
                  </a:cubicBezTo>
                  <a:lnTo>
                    <a:pt x="15348" y="738130"/>
                  </a:lnTo>
                  <a:cubicBezTo>
                    <a:pt x="11278" y="738130"/>
                    <a:pt x="7374" y="736512"/>
                    <a:pt x="4495" y="733634"/>
                  </a:cubicBezTo>
                  <a:cubicBezTo>
                    <a:pt x="1617" y="730756"/>
                    <a:pt x="0" y="726852"/>
                    <a:pt x="0" y="722781"/>
                  </a:cubicBezTo>
                  <a:lnTo>
                    <a:pt x="0" y="15348"/>
                  </a:lnTo>
                  <a:cubicBezTo>
                    <a:pt x="0" y="11278"/>
                    <a:pt x="1617" y="7374"/>
                    <a:pt x="4495" y="4495"/>
                  </a:cubicBezTo>
                  <a:cubicBezTo>
                    <a:pt x="7374" y="1617"/>
                    <a:pt x="11278" y="0"/>
                    <a:pt x="15348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4"/>
            <p:cNvSpPr txBox="1"/>
            <p:nvPr/>
          </p:nvSpPr>
          <p:spPr>
            <a:xfrm>
              <a:off x="0" y="0"/>
              <a:ext cx="30600" cy="7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44"/>
          <p:cNvSpPr txBox="1"/>
          <p:nvPr/>
        </p:nvSpPr>
        <p:spPr>
          <a:xfrm>
            <a:off x="5599797" y="3251670"/>
            <a:ext cx="1684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111111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CREATED BY</a:t>
            </a:r>
            <a:endParaRPr sz="700">
              <a:latin typeface="Bricolage Grotesque Light"/>
              <a:ea typeface="Bricolage Grotesque Light"/>
              <a:cs typeface="Bricolage Grotesque Light"/>
              <a:sym typeface="Bricolage Grotesque Light"/>
            </a:endParaRPr>
          </a:p>
        </p:txBody>
      </p:sp>
      <p:grpSp>
        <p:nvGrpSpPr>
          <p:cNvPr id="338" name="Google Shape;338;p44"/>
          <p:cNvGrpSpPr/>
          <p:nvPr/>
        </p:nvGrpSpPr>
        <p:grpSpPr>
          <a:xfrm>
            <a:off x="5599797" y="4335875"/>
            <a:ext cx="1684688" cy="400272"/>
            <a:chOff x="0" y="47625"/>
            <a:chExt cx="4492500" cy="1067392"/>
          </a:xfrm>
        </p:grpSpPr>
        <p:sp>
          <p:nvSpPr>
            <p:cNvPr id="339" name="Google Shape;339;p44"/>
            <p:cNvSpPr txBox="1"/>
            <p:nvPr/>
          </p:nvSpPr>
          <p:spPr>
            <a:xfrm>
              <a:off x="0" y="47625"/>
              <a:ext cx="4492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100">
                  <a:solidFill>
                    <a:srgbClr val="111111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Manager</a:t>
              </a:r>
              <a:endParaRPr b="1"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0" name="Google Shape;340;p44"/>
            <p:cNvSpPr txBox="1"/>
            <p:nvPr/>
          </p:nvSpPr>
          <p:spPr>
            <a:xfrm>
              <a:off x="0" y="540517"/>
              <a:ext cx="28443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700">
                  <a:solidFill>
                    <a:srgbClr val="111111"/>
                  </a:solidFill>
                  <a:latin typeface="Open Sans"/>
                  <a:ea typeface="Open Sans"/>
                  <a:cs typeface="Open Sans"/>
                  <a:sym typeface="Open Sans"/>
                </a:rPr>
                <a:t>Hanoi, Vietnam</a:t>
              </a:r>
              <a:endPara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41" name="Google Shape;341;p44"/>
          <p:cNvSpPr txBox="1"/>
          <p:nvPr/>
        </p:nvSpPr>
        <p:spPr>
          <a:xfrm>
            <a:off x="5599798" y="3427246"/>
            <a:ext cx="273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Nguyen Tien Huy</a:t>
            </a:r>
            <a:endParaRPr sz="7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342" name="Google Shape;342;p44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3" name="Google Shape;343;p44"/>
          <p:cNvGrpSpPr/>
          <p:nvPr/>
        </p:nvGrpSpPr>
        <p:grpSpPr>
          <a:xfrm>
            <a:off x="5599910" y="4031761"/>
            <a:ext cx="2096290" cy="310920"/>
            <a:chOff x="5599798" y="3955593"/>
            <a:chExt cx="2096290" cy="310920"/>
          </a:xfrm>
        </p:grpSpPr>
        <p:sp>
          <p:nvSpPr>
            <p:cNvPr id="344" name="Google Shape;344;p44"/>
            <p:cNvSpPr/>
            <p:nvPr/>
          </p:nvSpPr>
          <p:spPr>
            <a:xfrm>
              <a:off x="5599798" y="3955593"/>
              <a:ext cx="159239" cy="159239"/>
            </a:xfrm>
            <a:custGeom>
              <a:rect b="b" l="l" r="r" t="t"/>
              <a:pathLst>
                <a:path extrusionOk="0" h="424638" w="424638">
                  <a:moveTo>
                    <a:pt x="0" y="0"/>
                  </a:moveTo>
                  <a:lnTo>
                    <a:pt x="424638" y="0"/>
                  </a:lnTo>
                  <a:lnTo>
                    <a:pt x="424638" y="424638"/>
                  </a:lnTo>
                  <a:lnTo>
                    <a:pt x="0" y="4246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5" name="Google Shape;345;p44"/>
            <p:cNvSpPr txBox="1"/>
            <p:nvPr/>
          </p:nvSpPr>
          <p:spPr>
            <a:xfrm>
              <a:off x="5805188" y="3965912"/>
              <a:ext cx="1890900" cy="3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701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900">
                  <a:solidFill>
                    <a:srgbClr val="D92D20"/>
                  </a:solidFill>
                  <a:latin typeface="Open Sans"/>
                  <a:ea typeface="Open Sans"/>
                  <a:cs typeface="Open Sans"/>
                  <a:sym typeface="Open Sans"/>
                </a:rPr>
                <a:t>huynt@fullstackdatascience.com</a:t>
              </a:r>
              <a:endPara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17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D92D2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346" name="Google Shape;346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9600" y="3294425"/>
            <a:ext cx="1292100" cy="1292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7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170" name="Google Shape;170;p27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1" name="Google Shape;171;p27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27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27"/>
          <p:cNvSpPr txBox="1"/>
          <p:nvPr/>
        </p:nvSpPr>
        <p:spPr>
          <a:xfrm>
            <a:off x="438150" y="471367"/>
            <a:ext cx="34374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Machine Learning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In BI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sp>
        <p:nvSpPr>
          <p:cNvPr id="175" name="Google Shape;175;p27"/>
          <p:cNvSpPr txBox="1"/>
          <p:nvPr/>
        </p:nvSpPr>
        <p:spPr>
          <a:xfrm>
            <a:off x="4449950" y="2480875"/>
            <a:ext cx="48414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chemeClr val="dk1"/>
                </a:solidFill>
              </a:rPr>
              <a:t>Machine learning (ML) is a field of artificial intelligence (AI) that focuses on enabling computers to learn from data without being explicitly programmed.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560" y="152400"/>
            <a:ext cx="3502369" cy="2176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House Prediction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28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832951"/>
            <a:ext cx="7278399" cy="35147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Titanic</a:t>
            </a:r>
            <a:r>
              <a:rPr b="1" lang="en" sz="2500">
                <a:solidFill>
                  <a:schemeClr val="dk1"/>
                </a:solidFill>
              </a:rPr>
              <a:t> Prediction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90" name="Google Shape;190;p29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29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4100" y="651829"/>
            <a:ext cx="2900810" cy="43276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30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198" name="Google Shape;198;p30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99" name="Google Shape;199;p30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" name="Google Shape;200;p30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30"/>
          <p:cNvSpPr txBox="1"/>
          <p:nvPr/>
        </p:nvSpPr>
        <p:spPr>
          <a:xfrm>
            <a:off x="514350" y="471367"/>
            <a:ext cx="343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Generative AI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203" y="163025"/>
            <a:ext cx="3437400" cy="31191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31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4</a:t>
            </a:r>
            <a:endParaRPr sz="700"/>
          </a:p>
        </p:txBody>
      </p:sp>
      <p:sp>
        <p:nvSpPr>
          <p:cNvPr id="210" name="Google Shape;210;p31"/>
          <p:cNvSpPr txBox="1"/>
          <p:nvPr/>
        </p:nvSpPr>
        <p:spPr>
          <a:xfrm>
            <a:off x="514350" y="514353"/>
            <a:ext cx="6936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Wren AI</a:t>
            </a:r>
            <a:endParaRPr b="1" sz="3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10153"/>
            <a:ext cx="8839196" cy="3411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32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4</a:t>
            </a:r>
            <a:endParaRPr sz="700"/>
          </a:p>
        </p:txBody>
      </p:sp>
      <p:sp>
        <p:nvSpPr>
          <p:cNvPr id="218" name="Google Shape;218;p32"/>
          <p:cNvSpPr txBox="1"/>
          <p:nvPr/>
        </p:nvSpPr>
        <p:spPr>
          <a:xfrm>
            <a:off x="514350" y="514353"/>
            <a:ext cx="6936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ChatGPT</a:t>
            </a:r>
            <a:endParaRPr b="1" sz="3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2620125" y="2089750"/>
            <a:ext cx="45084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 - ANSWER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33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225" name="Google Shape;225;p33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26" name="Google Shape;226;p33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33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33"/>
          <p:cNvSpPr txBox="1"/>
          <p:nvPr/>
        </p:nvSpPr>
        <p:spPr>
          <a:xfrm>
            <a:off x="514350" y="471367"/>
            <a:ext cx="34374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Dashboard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Visualization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210" y="152400"/>
            <a:ext cx="4887389" cy="31624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